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Lst>
  <p:notesMasterIdLst>
    <p:notesMasterId r:id="rId34"/>
  </p:notesMasterIdLst>
  <p:handoutMasterIdLst>
    <p:handoutMasterId r:id="rId35"/>
  </p:handoutMasterIdLst>
  <p:sldIdLst>
    <p:sldId id="256" r:id="rId9"/>
    <p:sldId id="447" r:id="rId10"/>
    <p:sldId id="445" r:id="rId11"/>
    <p:sldId id="322" r:id="rId12"/>
    <p:sldId id="323" r:id="rId13"/>
    <p:sldId id="423" r:id="rId14"/>
    <p:sldId id="424" r:id="rId15"/>
    <p:sldId id="495" r:id="rId16"/>
    <p:sldId id="496" r:id="rId17"/>
    <p:sldId id="497" r:id="rId18"/>
    <p:sldId id="449" r:id="rId19"/>
    <p:sldId id="549" r:id="rId20"/>
    <p:sldId id="548" r:id="rId21"/>
    <p:sldId id="544" r:id="rId22"/>
    <p:sldId id="535" r:id="rId23"/>
    <p:sldId id="439" r:id="rId24"/>
    <p:sldId id="440" r:id="rId25"/>
    <p:sldId id="441" r:id="rId26"/>
    <p:sldId id="498" r:id="rId27"/>
    <p:sldId id="499" r:id="rId28"/>
    <p:sldId id="500" r:id="rId29"/>
    <p:sldId id="501" r:id="rId30"/>
    <p:sldId id="502" r:id="rId31"/>
    <p:sldId id="503" r:id="rId32"/>
    <p:sldId id="504" r:id="rId33"/>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256"/>
            <p14:sldId id="447"/>
            <p14:sldId id="445"/>
            <p14:sldId id="322"/>
            <p14:sldId id="323"/>
            <p14:sldId id="423"/>
            <p14:sldId id="424"/>
            <p14:sldId id="495"/>
            <p14:sldId id="496"/>
            <p14:sldId id="497"/>
            <p14:sldId id="449"/>
            <p14:sldId id="549"/>
            <p14:sldId id="548"/>
            <p14:sldId id="544"/>
            <p14:sldId id="535"/>
            <p14:sldId id="439"/>
            <p14:sldId id="440"/>
            <p14:sldId id="441"/>
          </p14:sldIdLst>
        </p14:section>
        <p14:section name="Detailed Scenarios" id="{98816934-DFC3-4C8A-BC50-756A0AF3FD4F}">
          <p14:sldIdLst>
            <p14:sldId id="498"/>
            <p14:sldId id="499"/>
            <p14:sldId id="500"/>
            <p14:sldId id="501"/>
            <p14:sldId id="502"/>
            <p14:sldId id="503"/>
            <p14:sldId id="504"/>
          </p14:sldIdLst>
        </p14:section>
        <p14:section name="Case Studies" id="{61FEF8BD-0E0A-4B63-A518-55873B60F393}">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77170" autoAdjust="0"/>
  </p:normalViewPr>
  <p:slideViewPr>
    <p:cSldViewPr snapToGrid="0">
      <p:cViewPr varScale="1">
        <p:scale>
          <a:sx n="65" d="100"/>
          <a:sy n="65" d="100"/>
        </p:scale>
        <p:origin x="1123" y="43"/>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10/7/2019</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10/7/2019</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image" Target="../media/image77.png"/></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not our</a:t>
            </a:r>
            <a:r>
              <a:rPr lang="en-US" baseline="0" dirty="0"/>
              <a:t> first foray into Cloud Computing. We have been doing this for more than two decades, and have the deepest experience in the industry.</a:t>
            </a:r>
          </a:p>
          <a:p>
            <a:endParaRPr lang="en-US" baseline="0" dirty="0"/>
          </a:p>
          <a:p>
            <a:r>
              <a:rPr lang="en-US" baseline="0" dirty="0"/>
              <a:t>Our first datacenter was in 1989. Since then, we have run some of the largest global  services securely and efficiently – Bing, Office 365 and Hotmail just to name a few.</a:t>
            </a:r>
          </a:p>
          <a:p>
            <a:endParaRPr lang="en-US" baseline="0" dirty="0"/>
          </a:p>
          <a:p>
            <a:r>
              <a:rPr lang="en-US" baseline="0" dirty="0"/>
              <a:t>Today, we run over 200+ global services 24x7 and here are some stats to show you how large scale and global our operations are.</a:t>
            </a:r>
          </a:p>
          <a:p>
            <a:endParaRPr lang="en-US" baseline="0" dirty="0"/>
          </a:p>
          <a:p>
            <a:r>
              <a:rPr lang="en-US" baseline="0" dirty="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pause and summarize the design principles that make Windows Azure a true enterprise ready platform.</a:t>
            </a:r>
          </a:p>
        </p:txBody>
      </p:sp>
      <p:sp>
        <p:nvSpPr>
          <p:cNvPr id="4" name="Slide Number Placeholder 3"/>
          <p:cNvSpPr>
            <a:spLocks noGrp="1"/>
          </p:cNvSpPr>
          <p:nvPr>
            <p:ph type="sldNum" sz="quarter" idx="10"/>
          </p:nvPr>
        </p:nvSpPr>
        <p:spPr/>
        <p:txBody>
          <a:bodyPr/>
          <a:lstStyle/>
          <a:p>
            <a:fld id="{0A7327B1-EA79-42BA-8B82-860D37DAB89B}" type="slidenum">
              <a:rPr lang="en-US" smtClean="0"/>
              <a:t>11</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to explain all the Azure building blocks – the compute services at the top and then the other blocks of services – data, networking, Apps….  OR you can go with the next set of slides…  YOUR CHOICE…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Think of the different services as </a:t>
            </a:r>
            <a:r>
              <a:rPr lang="en-US" sz="1000" i="1" kern="1200" dirty="0">
                <a:solidFill>
                  <a:schemeClr val="tx1"/>
                </a:solidFill>
                <a:effectLst/>
                <a:latin typeface="Segoe UI Light" pitchFamily="34" charset="0"/>
                <a:ea typeface="+mn-ea"/>
                <a:cs typeface="+mn-cs"/>
              </a:rPr>
              <a:t>building blocks.</a:t>
            </a:r>
            <a:r>
              <a:rPr lang="en-US" sz="1000" kern="1200" dirty="0">
                <a:solidFill>
                  <a:schemeClr val="tx1"/>
                </a:solidFill>
                <a:effectLst/>
                <a:latin typeface="Segoe UI Light" pitchFamily="34" charset="0"/>
                <a:ea typeface="+mn-ea"/>
                <a:cs typeface="+mn-cs"/>
              </a:rPr>
              <a:t> These services can be categorized</a:t>
            </a:r>
            <a:r>
              <a:rPr lang="en-US" sz="1000" kern="1200" baseline="0" dirty="0">
                <a:solidFill>
                  <a:schemeClr val="tx1"/>
                </a:solidFill>
                <a:effectLst/>
                <a:latin typeface="Segoe UI Light" pitchFamily="34" charset="0"/>
                <a:ea typeface="+mn-ea"/>
                <a:cs typeface="+mn-cs"/>
              </a:rPr>
              <a:t> into three classes – </a:t>
            </a:r>
          </a:p>
          <a:p>
            <a:r>
              <a:rPr lang="en-US" sz="1000" b="1" kern="1200" baseline="0" dirty="0">
                <a:solidFill>
                  <a:schemeClr val="tx1"/>
                </a:solidFill>
                <a:effectLst/>
                <a:latin typeface="Segoe UI Light" pitchFamily="34" charset="0"/>
                <a:ea typeface="+mn-ea"/>
                <a:cs typeface="+mn-cs"/>
              </a:rPr>
              <a:t>Infrastructure services </a:t>
            </a:r>
            <a:r>
              <a:rPr lang="en-US" sz="1000" kern="1200" baseline="0" dirty="0">
                <a:solidFill>
                  <a:schemeClr val="tx1"/>
                </a:solidFill>
                <a:effectLst/>
                <a:latin typeface="Segoe UI Light" pitchFamily="34" charset="0"/>
                <a:ea typeface="+mn-ea"/>
                <a:cs typeface="+mn-cs"/>
              </a:rPr>
              <a:t>which are lower level building blocks, </a:t>
            </a:r>
          </a:p>
          <a:p>
            <a:r>
              <a:rPr lang="en-US" sz="1000" b="1" kern="1200" baseline="0" dirty="0">
                <a:solidFill>
                  <a:schemeClr val="tx1"/>
                </a:solidFill>
                <a:effectLst/>
                <a:latin typeface="Segoe UI Light" pitchFamily="34" charset="0"/>
                <a:ea typeface="+mn-ea"/>
                <a:cs typeface="+mn-cs"/>
              </a:rPr>
              <a:t>Data services </a:t>
            </a:r>
            <a:r>
              <a:rPr lang="en-US" sz="1000" kern="1200" baseline="0" dirty="0">
                <a:solidFill>
                  <a:schemeClr val="tx1"/>
                </a:solidFill>
                <a:effectLst/>
                <a:latin typeface="Segoe UI Light" pitchFamily="34" charset="0"/>
                <a:ea typeface="+mn-ea"/>
                <a:cs typeface="+mn-cs"/>
              </a:rPr>
              <a:t>that provide storage and data management capabilities to apps, and </a:t>
            </a:r>
          </a:p>
          <a:p>
            <a:r>
              <a:rPr lang="en-US" sz="1000" b="1" kern="1200" baseline="0" dirty="0">
                <a:solidFill>
                  <a:schemeClr val="tx1"/>
                </a:solidFill>
                <a:effectLst/>
                <a:latin typeface="Segoe UI Light" pitchFamily="34" charset="0"/>
                <a:ea typeface="+mn-ea"/>
                <a:cs typeface="+mn-cs"/>
              </a:rPr>
              <a:t>App services</a:t>
            </a:r>
            <a:r>
              <a:rPr lang="en-US" sz="1000" kern="1200" baseline="0" dirty="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You can use these blocks or</a:t>
            </a:r>
            <a:r>
              <a:rPr lang="en-US" sz="1000" kern="1200" baseline="0" dirty="0">
                <a:solidFill>
                  <a:schemeClr val="tx1"/>
                </a:solidFill>
                <a:effectLst/>
                <a:latin typeface="Segoe UI Light" pitchFamily="34" charset="0"/>
                <a:ea typeface="+mn-ea"/>
                <a:cs typeface="+mn-cs"/>
              </a:rPr>
              <a:t> puzzle pieces </a:t>
            </a:r>
            <a:r>
              <a:rPr lang="en-US" sz="1000" kern="1200" dirty="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This approach is what industry experts call a </a:t>
            </a:r>
            <a:r>
              <a:rPr lang="en-US" sz="1000" b="1" kern="1200" dirty="0">
                <a:solidFill>
                  <a:schemeClr val="tx1"/>
                </a:solidFill>
                <a:effectLst/>
                <a:latin typeface="Segoe UI Light" pitchFamily="34" charset="0"/>
                <a:ea typeface="+mn-ea"/>
                <a:cs typeface="+mn-cs"/>
              </a:rPr>
              <a:t>Platform as a Service</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These “building blocks” lets Windows Azure to be used as an </a:t>
            </a:r>
            <a:r>
              <a:rPr lang="en-US" sz="1000" b="1" kern="1200" dirty="0">
                <a:solidFill>
                  <a:schemeClr val="tx1"/>
                </a:solidFill>
                <a:effectLst/>
                <a:latin typeface="Segoe UI Light" pitchFamily="34" charset="0"/>
                <a:ea typeface="+mn-ea"/>
                <a:cs typeface="+mn-cs"/>
              </a:rPr>
              <a:t>Infrastructure-a- a-service</a:t>
            </a:r>
            <a:r>
              <a:rPr lang="en-US" sz="1000" kern="1200" dirty="0">
                <a:solidFill>
                  <a:schemeClr val="tx1"/>
                </a:solidFill>
                <a:effectLst/>
                <a:latin typeface="Segoe UI Light" pitchFamily="34" charset="0"/>
                <a:ea typeface="+mn-ea"/>
                <a:cs typeface="+mn-cs"/>
              </a:rPr>
              <a:t>.</a:t>
            </a:r>
          </a:p>
          <a:p>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So, you see Windows Azure offers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in one platform.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provides flexibility,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eliminates complexity. Use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where you can, use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a:solidFill>
                  <a:schemeClr val="tx1"/>
                </a:solidFill>
                <a:effectLst/>
                <a:latin typeface="Segoe UI Light" pitchFamily="34" charset="0"/>
                <a:ea typeface="+mn-ea"/>
                <a:cs typeface="+mn-cs"/>
              </a:rPr>
              <a:t> apps of the future</a:t>
            </a:r>
            <a:r>
              <a:rPr lang="en-US" sz="1000" b="1" kern="1200" dirty="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a:solidFill>
                  <a:schemeClr val="tx1"/>
                </a:solidFill>
                <a:effectLst/>
                <a:latin typeface="Segoe UI Light" pitchFamily="34" charset="0"/>
                <a:ea typeface="+mn-ea"/>
                <a:cs typeface="+mn-cs"/>
              </a:rPr>
              <a:t>source:IDC</a:t>
            </a:r>
            <a:r>
              <a:rPr lang="en-US" sz="1000" kern="1200" dirty="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a:solidFill>
                  <a:schemeClr val="tx1"/>
                </a:solidFill>
                <a:effectLst/>
                <a:latin typeface="Segoe UI Light" pitchFamily="34" charset="0"/>
                <a:ea typeface="+mn-ea"/>
                <a:cs typeface="+mn-cs"/>
              </a:rPr>
              <a:t>over 10 trillion objects</a:t>
            </a:r>
            <a:r>
              <a:rPr lang="en-US" sz="1000" kern="1200" dirty="0">
                <a:solidFill>
                  <a:schemeClr val="tx1"/>
                </a:solidFill>
                <a:effectLst/>
                <a:latin typeface="Segoe UI Light" pitchFamily="34" charset="0"/>
                <a:ea typeface="+mn-ea"/>
                <a:cs typeface="+mn-cs"/>
              </a:rPr>
              <a:t>, processes an average of </a:t>
            </a:r>
            <a:r>
              <a:rPr lang="en-US" sz="1000" b="1" kern="1200" dirty="0">
                <a:solidFill>
                  <a:schemeClr val="tx1"/>
                </a:solidFill>
                <a:effectLst/>
                <a:latin typeface="Segoe UI Light" pitchFamily="34" charset="0"/>
                <a:ea typeface="+mn-ea"/>
                <a:cs typeface="+mn-cs"/>
              </a:rPr>
              <a:t>270,000 requests per second</a:t>
            </a:r>
            <a:r>
              <a:rPr lang="en-US" sz="1000" kern="1200" dirty="0">
                <a:solidFill>
                  <a:schemeClr val="tx1"/>
                </a:solidFill>
                <a:effectLst/>
                <a:latin typeface="Segoe UI Light" pitchFamily="34" charset="0"/>
                <a:ea typeface="+mn-ea"/>
                <a:cs typeface="+mn-cs"/>
              </a:rPr>
              <a:t>, and reaches peaks of </a:t>
            </a:r>
            <a:r>
              <a:rPr lang="en-US" sz="1000" b="1" kern="1200" dirty="0">
                <a:solidFill>
                  <a:schemeClr val="tx1"/>
                </a:solidFill>
                <a:effectLst/>
                <a:latin typeface="Segoe UI Light" pitchFamily="34" charset="0"/>
                <a:ea typeface="+mn-ea"/>
                <a:cs typeface="+mn-cs"/>
              </a:rPr>
              <a:t>880k requests per second</a:t>
            </a:r>
            <a:r>
              <a:rPr lang="en-US" sz="1000" kern="1200" dirty="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Windows Azure Blob</a:t>
            </a:r>
            <a:r>
              <a:rPr lang="en-US" sz="1000" b="0" i="0" kern="1200" baseline="0" dirty="0">
                <a:solidFill>
                  <a:schemeClr val="tx1"/>
                </a:solidFill>
                <a:effectLst/>
                <a:latin typeface="Segoe UI Light" pitchFamily="34" charset="0"/>
                <a:ea typeface="+mn-ea"/>
                <a:cs typeface="+mn-cs"/>
              </a:rPr>
              <a:t> storage is actually the top most rated by </a:t>
            </a:r>
            <a:r>
              <a:rPr lang="en-US" sz="1000" b="0" i="0" kern="1200" baseline="0" dirty="0" err="1">
                <a:solidFill>
                  <a:schemeClr val="tx1"/>
                </a:solidFill>
                <a:effectLst/>
                <a:latin typeface="Segoe UI Light" pitchFamily="34" charset="0"/>
                <a:ea typeface="+mn-ea"/>
                <a:cs typeface="+mn-cs"/>
              </a:rPr>
              <a:t>Nasuni</a:t>
            </a:r>
            <a:r>
              <a:rPr lang="en-US" sz="1000" b="0" i="0" kern="1200" baseline="0" dirty="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We make 3 copies of data for durability</a:t>
            </a:r>
            <a:r>
              <a:rPr lang="en-US" sz="1000" kern="1200" baseline="0" dirty="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Use Blob service for storing large amounts of </a:t>
            </a:r>
            <a:r>
              <a:rPr lang="en-US" sz="1000" b="1" i="0" kern="1200" dirty="0">
                <a:solidFill>
                  <a:schemeClr val="tx1"/>
                </a:solidFill>
                <a:effectLst/>
                <a:latin typeface="Segoe UI Light" pitchFamily="34" charset="0"/>
                <a:ea typeface="+mn-ea"/>
                <a:cs typeface="+mn-cs"/>
              </a:rPr>
              <a:t>unstructured data </a:t>
            </a:r>
            <a:r>
              <a:rPr lang="en-US" sz="1000" b="0" i="0" kern="1200" dirty="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a:solidFill>
                <a:schemeClr val="tx1"/>
              </a:solidFill>
              <a:effectLst/>
              <a:latin typeface="Segoe UI Light" pitchFamily="34" charset="0"/>
              <a:ea typeface="+mn-ea"/>
              <a:cs typeface="+mn-cs"/>
            </a:endParaRPr>
          </a:p>
          <a:p>
            <a:r>
              <a:rPr lang="en-US" sz="1000" b="0" i="0" kern="1200" dirty="0">
                <a:solidFill>
                  <a:schemeClr val="tx1"/>
                </a:solidFill>
                <a:effectLst/>
                <a:latin typeface="Segoe UI Light" pitchFamily="34" charset="0"/>
                <a:ea typeface="+mn-ea"/>
                <a:cs typeface="+mn-cs"/>
              </a:rPr>
              <a:t>Tables is a </a:t>
            </a:r>
            <a:r>
              <a:rPr lang="en-US" sz="1000" b="1" i="0" kern="1200" dirty="0" err="1">
                <a:solidFill>
                  <a:schemeClr val="tx1"/>
                </a:solidFill>
                <a:effectLst/>
                <a:latin typeface="Segoe UI Light" pitchFamily="34" charset="0"/>
                <a:ea typeface="+mn-ea"/>
                <a:cs typeface="+mn-cs"/>
              </a:rPr>
              <a:t>NoSQL</a:t>
            </a:r>
            <a:r>
              <a:rPr lang="en-US" sz="1000" b="1" i="0" kern="1200" dirty="0">
                <a:solidFill>
                  <a:schemeClr val="tx1"/>
                </a:solidFill>
                <a:effectLst/>
                <a:latin typeface="Segoe UI Light" pitchFamily="34" charset="0"/>
                <a:ea typeface="+mn-ea"/>
                <a:cs typeface="+mn-cs"/>
              </a:rPr>
              <a:t> </a:t>
            </a:r>
            <a:r>
              <a:rPr lang="en-US" sz="1000" b="1" i="0" kern="1200" dirty="0" err="1">
                <a:solidFill>
                  <a:schemeClr val="tx1"/>
                </a:solidFill>
                <a:effectLst/>
                <a:latin typeface="Segoe UI Light" pitchFamily="34" charset="0"/>
                <a:ea typeface="+mn-ea"/>
                <a:cs typeface="+mn-cs"/>
              </a:rPr>
              <a:t>datastore</a:t>
            </a:r>
            <a:r>
              <a:rPr lang="en-US" sz="1000" b="1" i="0" kern="120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a:solidFill>
                  <a:schemeClr val="tx1"/>
                </a:solidFill>
                <a:effectLst/>
                <a:latin typeface="Segoe UI Light" pitchFamily="34" charset="0"/>
                <a:ea typeface="+mn-ea"/>
                <a:cs typeface="+mn-cs"/>
              </a:rPr>
              <a:t> </a:t>
            </a:r>
            <a:r>
              <a:rPr lang="en-US" sz="1000" b="0" i="0" kern="1200" dirty="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a:solidFill>
                  <a:schemeClr val="tx1"/>
                </a:solidFill>
                <a:effectLst/>
                <a:latin typeface="Segoe UI Light" pitchFamily="34" charset="0"/>
                <a:ea typeface="+mn-ea"/>
                <a:cs typeface="+mn-cs"/>
              </a:rPr>
              <a:t> a full fledged relational DB.</a:t>
            </a:r>
          </a:p>
          <a:p>
            <a:endParaRPr lang="en-US" sz="1000" b="0" i="0" kern="1200" baseline="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a:solidFill>
                  <a:schemeClr val="tx1"/>
                </a:solidFill>
                <a:effectLst/>
                <a:latin typeface="Segoe UI Light" pitchFamily="34" charset="0"/>
                <a:ea typeface="+mn-ea"/>
                <a:cs typeface="+mn-cs"/>
              </a:rPr>
              <a:t>Drives are what are attached to VMs. They automatically provide </a:t>
            </a:r>
            <a:r>
              <a:rPr lang="en-US" sz="1000" b="0" kern="1200" dirty="0">
                <a:solidFill>
                  <a:schemeClr val="tx1"/>
                </a:solidFill>
                <a:effectLst/>
                <a:latin typeface="Segoe UI Light" pitchFamily="34" charset="0"/>
                <a:ea typeface="+mn-ea"/>
                <a:cs typeface="+mn-cs"/>
              </a:rPr>
              <a:t>get the same durability and availability. </a:t>
            </a:r>
            <a:r>
              <a:rPr lang="en-US" sz="1000" b="1" kern="1200" dirty="0">
                <a:solidFill>
                  <a:schemeClr val="tx1"/>
                </a:solidFill>
                <a:effectLst/>
                <a:latin typeface="Segoe UI Light" pitchFamily="34" charset="0"/>
                <a:ea typeface="+mn-ea"/>
                <a:cs typeface="+mn-cs"/>
              </a:rPr>
              <a:t>This differentiates</a:t>
            </a:r>
            <a:r>
              <a:rPr lang="en-US" sz="1000" b="1" kern="1200" baseline="0" dirty="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a:solidFill>
                  <a:schemeClr val="tx1"/>
                </a:solidFill>
                <a:effectLst/>
                <a:latin typeface="Segoe UI Light" pitchFamily="34" charset="0"/>
                <a:ea typeface="+mn-ea"/>
                <a:cs typeface="+mn-cs"/>
              </a:rPr>
              <a:t>. </a:t>
            </a:r>
            <a:endParaRPr lang="en-US" sz="1000" b="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SPEED</a:t>
            </a:r>
            <a:r>
              <a:rPr lang="en-US" sz="1000" kern="1200" dirty="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a:solidFill>
                <a:schemeClr val="tx1"/>
              </a:solidFill>
              <a:effectLst/>
              <a:latin typeface="Segoe UI Light" pitchFamily="34" charset="0"/>
              <a:ea typeface="+mn-ea"/>
              <a:cs typeface="+mn-cs"/>
            </a:endParaRP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SCALE</a:t>
            </a:r>
            <a:r>
              <a:rPr lang="en-US" sz="1000" kern="1200" dirty="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ECONOMICS:</a:t>
            </a:r>
            <a:r>
              <a:rPr lang="en-US" sz="1000" b="1" kern="120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a:solidFill>
                  <a:schemeClr val="tx1"/>
                </a:solidFill>
                <a:effectLst/>
                <a:latin typeface="Segoe UI Light" pitchFamily="34" charset="0"/>
                <a:ea typeface="+mn-ea"/>
                <a:cs typeface="+mn-cs"/>
              </a:rPr>
              <a:t>CapEX</a:t>
            </a:r>
            <a:r>
              <a:rPr lang="en-US" sz="1000" kern="1200" dirty="0">
                <a:solidFill>
                  <a:schemeClr val="tx1"/>
                </a:solidFill>
                <a:effectLst/>
                <a:latin typeface="Segoe UI Light" pitchFamily="34" charset="0"/>
                <a:ea typeface="+mn-ea"/>
                <a:cs typeface="+mn-cs"/>
              </a:rPr>
              <a:t> to </a:t>
            </a:r>
            <a:r>
              <a:rPr lang="en-US" sz="1000" kern="1200" dirty="0" err="1">
                <a:solidFill>
                  <a:schemeClr val="tx1"/>
                </a:solidFill>
                <a:effectLst/>
                <a:latin typeface="Segoe UI Light" pitchFamily="34" charset="0"/>
                <a:ea typeface="+mn-ea"/>
                <a:cs typeface="+mn-cs"/>
              </a:rPr>
              <a:t>OpEX</a:t>
            </a:r>
            <a:r>
              <a:rPr lang="en-US" sz="1000" kern="1200" dirty="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Additionally, data is asynchronously copied</a:t>
            </a:r>
            <a:r>
              <a:rPr lang="en-US" sz="1000" kern="1200" baseline="0" dirty="0">
                <a:solidFill>
                  <a:schemeClr val="tx1"/>
                </a:solidFill>
                <a:effectLst/>
                <a:latin typeface="Segoe UI Light" pitchFamily="34" charset="0"/>
                <a:ea typeface="+mn-ea"/>
                <a:cs typeface="+mn-cs"/>
              </a:rPr>
              <a:t> to another datacenter that’s at least 400 miles away.</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a:solidFill>
                  <a:schemeClr val="tx1"/>
                </a:solidFill>
                <a:effectLst/>
                <a:latin typeface="Segoe UI Light" pitchFamily="34" charset="0"/>
                <a:ea typeface="+mn-ea"/>
                <a:cs typeface="+mn-cs"/>
              </a:rPr>
              <a:t>geo-replication</a:t>
            </a:r>
            <a:r>
              <a:rPr lang="en-US" sz="10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a:latin typeface="+mj-lt"/>
              </a:rPr>
              <a:t>While </a:t>
            </a:r>
            <a:r>
              <a:rPr lang="en-US" sz="1000" b="0" dirty="0" err="1">
                <a:latin typeface="+mj-lt"/>
              </a:rPr>
              <a:t>StorSimple</a:t>
            </a:r>
            <a:r>
              <a:rPr lang="en-US" sz="1000" b="0" dirty="0">
                <a:latin typeface="+mj-lt"/>
              </a:rPr>
              <a:t> solution we discussed earlier is more of an</a:t>
            </a:r>
            <a:r>
              <a:rPr lang="en-US" sz="1000" b="0" baseline="0" dirty="0">
                <a:latin typeface="+mj-lt"/>
              </a:rPr>
              <a:t> on-premises SAN solution that is integrated wit Windows Azure, you can also use Windows Azure directly for backups with Windows Server and System Center DPM.</a:t>
            </a:r>
            <a:endParaRPr lang="en-US" sz="1000" b="0" dirty="0">
              <a:latin typeface="+mj-lt"/>
            </a:endParaRPr>
          </a:p>
          <a:p>
            <a:pPr defTabSz="941362">
              <a:spcAft>
                <a:spcPts val="343"/>
              </a:spcAft>
              <a:defRPr/>
            </a:pPr>
            <a:endParaRPr lang="en-US" sz="1000" b="1" dirty="0">
              <a:latin typeface="+mj-lt"/>
            </a:endParaRPr>
          </a:p>
          <a:p>
            <a:pPr defTabSz="941362">
              <a:spcAft>
                <a:spcPts val="343"/>
              </a:spcAft>
              <a:defRPr/>
            </a:pPr>
            <a:r>
              <a:rPr lang="en-US" sz="1000" b="1" dirty="0">
                <a:latin typeface="+mj-lt"/>
              </a:rPr>
              <a:t>Windows Azure Backup </a:t>
            </a:r>
            <a:r>
              <a:rPr lang="en-US" sz="1000" dirty="0">
                <a:latin typeface="+mj-lt"/>
              </a:rPr>
              <a:t>service extends Windows Server Backup, Essentials, or DPM with offsite backup to Windows Azure</a:t>
            </a:r>
            <a:r>
              <a:rPr lang="en-US" sz="1000" b="1" dirty="0">
                <a:solidFill>
                  <a:prstClr val="black"/>
                </a:solidFill>
                <a:latin typeface="+mj-lt"/>
              </a:rPr>
              <a:t>. </a:t>
            </a:r>
            <a:r>
              <a:rPr lang="en-US" sz="1000" dirty="0">
                <a:solidFill>
                  <a:prstClr val="black"/>
                </a:solidFill>
                <a:latin typeface="+mj-lt"/>
              </a:rPr>
              <a:t>You can backup</a:t>
            </a:r>
            <a:r>
              <a:rPr lang="en-US" sz="1000" baseline="0" dirty="0">
                <a:solidFill>
                  <a:prstClr val="black"/>
                </a:solidFill>
                <a:latin typeface="+mj-lt"/>
              </a:rPr>
              <a:t> </a:t>
            </a:r>
            <a:r>
              <a:rPr lang="en-US" sz="1000" dirty="0">
                <a:solidFill>
                  <a:prstClr val="black"/>
                </a:solidFill>
                <a:latin typeface="+mj-lt"/>
              </a:rPr>
              <a:t>server 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a:solidFill>
                  <a:prstClr val="black"/>
                </a:solidFill>
                <a:latin typeface="+mj-lt"/>
              </a:rPr>
              <a:t>Windows 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Convenient</a:t>
            </a:r>
            <a:r>
              <a:rPr kumimoji="0" lang="en-US" sz="1000" b="0" i="0" u="none" strike="noStrike" kern="1200" cap="none" spc="0" normalizeH="0" noProof="0" dirty="0">
                <a:ln>
                  <a:noFill/>
                </a:ln>
                <a:effectLst/>
                <a:uLnTx/>
                <a:uFillTx/>
                <a:latin typeface="+mj-lt"/>
              </a:rPr>
              <a:t> offsite protection</a:t>
            </a:r>
            <a:endParaRPr kumimoji="0" lang="en-US" sz="1000" b="0" i="0" u="none" strike="noStrike" kern="1200" cap="none" spc="0" normalizeH="0" baseline="0" noProof="0" dirty="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Safe, geo-replicated</a:t>
            </a:r>
            <a:r>
              <a:rPr kumimoji="0" lang="en-US" sz="1000" b="0" i="0" u="none" strike="noStrike" kern="1200" cap="none" spc="0" normalizeH="0" noProof="0" dirty="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a:latin typeface="+mj-lt"/>
              </a:rPr>
              <a:t>Encrypted</a:t>
            </a:r>
            <a:r>
              <a:rPr lang="en-US" sz="1000" dirty="0">
                <a:latin typeface="+mj-lt"/>
              </a:rPr>
              <a:t> backups</a:t>
            </a:r>
            <a:endParaRPr kumimoji="0" lang="en-US" sz="1000" b="0" i="0" u="none" strike="noStrike" kern="1200" cap="none" spc="0" normalizeH="0" baseline="0" noProof="0" dirty="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configuration</a:t>
            </a:r>
          </a:p>
          <a:p>
            <a:pPr lvl="1"/>
            <a:endParaRPr lang="en-US" sz="1000" dirty="0">
              <a:latin typeface="+mj-lt"/>
            </a:endParaRPr>
          </a:p>
          <a:p>
            <a:pPr lvl="1"/>
            <a:endParaRPr lang="en-US" dirty="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a:solidFill>
                  <a:schemeClr val="tx1"/>
                </a:solidFill>
                <a:effectLst/>
                <a:latin typeface="Segoe UI Light" pitchFamily="34" charset="0"/>
                <a:ea typeface="+mn-ea"/>
                <a:cs typeface="+mn-cs"/>
              </a:rPr>
              <a:t>rd</a:t>
            </a:r>
            <a:r>
              <a:rPr lang="en-US" sz="1000" kern="1200" dirty="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10/7/2019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a:solidFill>
                  <a:schemeClr val="tx1"/>
                </a:solidFill>
                <a:effectLst/>
                <a:latin typeface="Segoe UI Light" pitchFamily="34" charset="0"/>
                <a:ea typeface="+mn-ea"/>
                <a:cs typeface="+mn-cs"/>
              </a:rPr>
              <a:t> </a:t>
            </a:r>
          </a:p>
          <a:p>
            <a:pPr lvl="0"/>
            <a:r>
              <a:rPr lang="en-US" sz="1000" b="1" kern="1200" dirty="0">
                <a:solidFill>
                  <a:schemeClr val="tx1"/>
                </a:solidFill>
                <a:effectLst/>
                <a:latin typeface="Segoe UI Light" pitchFamily="34" charset="0"/>
                <a:ea typeface="+mn-ea"/>
                <a:cs typeface="+mn-cs"/>
              </a:rPr>
              <a:t>Integration</a:t>
            </a:r>
            <a:r>
              <a:rPr lang="en-US" sz="1000" kern="1200" dirty="0">
                <a:solidFill>
                  <a:schemeClr val="tx1"/>
                </a:solidFill>
                <a:effectLst/>
                <a:latin typeface="Segoe UI Light" pitchFamily="34" charset="0"/>
                <a:ea typeface="+mn-ea"/>
                <a:cs typeface="+mn-cs"/>
              </a:rPr>
              <a:t> – So you can integrate with your existing apps and infrastructure. </a:t>
            </a:r>
          </a:p>
          <a:p>
            <a:pPr lvl="0"/>
            <a:r>
              <a:rPr lang="en-US" sz="1000" b="1" kern="1200" dirty="0">
                <a:solidFill>
                  <a:schemeClr val="tx1"/>
                </a:solidFill>
                <a:effectLst/>
                <a:latin typeface="Segoe UI Light" pitchFamily="34" charset="0"/>
                <a:ea typeface="+mn-ea"/>
                <a:cs typeface="+mn-cs"/>
              </a:rPr>
              <a:t>Heterogeneity</a:t>
            </a:r>
            <a:r>
              <a:rPr lang="en-US" sz="1000" kern="1200" dirty="0">
                <a:solidFill>
                  <a:schemeClr val="tx1"/>
                </a:solidFill>
                <a:effectLst/>
                <a:latin typeface="Segoe UI Light" pitchFamily="34" charset="0"/>
                <a:ea typeface="+mn-ea"/>
                <a:cs typeface="+mn-cs"/>
              </a:rPr>
              <a:t> -  So you can continue to support multiple languages, frameworks, OSs</a:t>
            </a:r>
          </a:p>
          <a:p>
            <a:pPr lvl="0"/>
            <a:r>
              <a:rPr lang="en-US" sz="1000" b="1" kern="1200" dirty="0">
                <a:solidFill>
                  <a:schemeClr val="tx1"/>
                </a:solidFill>
                <a:effectLst/>
                <a:latin typeface="Segoe UI Light" pitchFamily="34" charset="0"/>
                <a:ea typeface="+mn-ea"/>
                <a:cs typeface="+mn-cs"/>
              </a:rPr>
              <a:t>Security </a:t>
            </a:r>
            <a:r>
              <a:rPr lang="en-US" sz="1000" kern="1200" dirty="0">
                <a:solidFill>
                  <a:schemeClr val="tx1"/>
                </a:solidFill>
                <a:effectLst/>
                <a:latin typeface="Segoe UI Light" pitchFamily="34" charset="0"/>
                <a:ea typeface="+mn-ea"/>
                <a:cs typeface="+mn-cs"/>
              </a:rPr>
              <a:t>– So you continue to run your enterprise apps securely and reliably</a:t>
            </a:r>
          </a:p>
          <a:p>
            <a:pPr lvl="0"/>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4</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On-premises AND Cloud</a:t>
            </a:r>
            <a:r>
              <a:rPr lang="en-US" sz="1000" kern="1200" dirty="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a:solidFill>
                  <a:schemeClr val="tx1"/>
                </a:solidFill>
                <a:effectLst/>
                <a:latin typeface="Segoe UI Light" pitchFamily="34" charset="0"/>
                <a:ea typeface="+mn-ea"/>
                <a:cs typeface="+mn-cs"/>
              </a:rPr>
              <a:t>Think </a:t>
            </a:r>
            <a:r>
              <a:rPr lang="en-US" sz="1000" b="1" i="1" kern="1200" dirty="0">
                <a:solidFill>
                  <a:schemeClr val="tx1"/>
                </a:solidFill>
                <a:effectLst/>
                <a:latin typeface="Segoe UI Light" pitchFamily="34" charset="0"/>
                <a:ea typeface="+mn-ea"/>
                <a:cs typeface="+mn-cs"/>
              </a:rPr>
              <a:t>and</a:t>
            </a:r>
            <a:r>
              <a:rPr lang="en-US" sz="1000" b="1" kern="1200" dirty="0">
                <a:solidFill>
                  <a:schemeClr val="tx1"/>
                </a:solidFill>
                <a:effectLst/>
                <a:latin typeface="Segoe UI Light" pitchFamily="34" charset="0"/>
                <a:ea typeface="+mn-ea"/>
                <a:cs typeface="+mn-cs"/>
              </a:rPr>
              <a:t>, not </a:t>
            </a:r>
            <a:r>
              <a:rPr lang="en-US" sz="1000" b="1" i="1" kern="1200" dirty="0">
                <a:solidFill>
                  <a:schemeClr val="tx1"/>
                </a:solidFill>
                <a:effectLst/>
                <a:latin typeface="Segoe UI Light" pitchFamily="34" charset="0"/>
                <a:ea typeface="+mn-ea"/>
                <a:cs typeface="+mn-cs"/>
              </a:rPr>
              <a:t>or</a:t>
            </a:r>
            <a:r>
              <a:rPr lang="en-US" sz="1000" kern="1200" dirty="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a:solidFill>
                  <a:schemeClr val="tx1"/>
                </a:solidFill>
                <a:effectLst/>
                <a:latin typeface="Segoe UI Light" pitchFamily="34" charset="0"/>
                <a:ea typeface="+mn-ea"/>
                <a:cs typeface="+mn-cs"/>
              </a:rPr>
              <a:t>hybrid</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Microsoft is</a:t>
            </a:r>
            <a:r>
              <a:rPr lang="en-US" sz="1000" b="1" kern="1200" baseline="0" dirty="0">
                <a:solidFill>
                  <a:schemeClr val="tx1"/>
                </a:solidFill>
                <a:effectLst/>
                <a:latin typeface="Segoe UI Light" pitchFamily="34" charset="0"/>
                <a:ea typeface="+mn-ea"/>
                <a:cs typeface="+mn-cs"/>
              </a:rPr>
              <a:t> the only company </a:t>
            </a:r>
            <a:r>
              <a:rPr lang="en-US" sz="1000" kern="1200" baseline="0" dirty="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a:solidFill>
                  <a:schemeClr val="tx1"/>
                </a:solidFill>
                <a:effectLst/>
                <a:latin typeface="Segoe UI Light" pitchFamily="34" charset="0"/>
                <a:ea typeface="+mn-ea"/>
                <a:cs typeface="+mn-cs"/>
              </a:rPr>
              <a:t>rd</a:t>
            </a:r>
            <a:r>
              <a:rPr lang="en-US" sz="1000" kern="1200" baseline="0" dirty="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a:solidFill>
                  <a:schemeClr val="tx1"/>
                </a:solidFill>
                <a:effectLst/>
                <a:latin typeface="Segoe UI Light" pitchFamily="34" charset="0"/>
                <a:ea typeface="+mn-ea"/>
                <a:cs typeface="+mn-cs"/>
              </a:rPr>
              <a:t>Open, Broad and flexible</a:t>
            </a:r>
            <a:r>
              <a:rPr lang="en-US" sz="1000" kern="1200" dirty="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Windows Azure provides</a:t>
            </a:r>
            <a:r>
              <a:rPr lang="en-US" sz="1000" kern="1200" baseline="0" dirty="0">
                <a:solidFill>
                  <a:schemeClr val="tx1"/>
                </a:solidFill>
                <a:effectLst/>
                <a:latin typeface="Segoe UI Light" pitchFamily="34" charset="0"/>
                <a:ea typeface="+mn-ea"/>
                <a:cs typeface="+mn-cs"/>
              </a:rPr>
              <a:t> </a:t>
            </a:r>
            <a:r>
              <a:rPr lang="en-US" sz="1000" b="1" kern="1200" baseline="0" dirty="0">
                <a:solidFill>
                  <a:schemeClr val="tx1"/>
                </a:solidFill>
                <a:effectLst/>
                <a:latin typeface="Segoe UI Light" pitchFamily="34" charset="0"/>
                <a:ea typeface="+mn-ea"/>
                <a:cs typeface="+mn-cs"/>
              </a:rPr>
              <a:t>out-of-the box experience </a:t>
            </a:r>
            <a:r>
              <a:rPr lang="en-US" sz="1000" b="0" kern="1200" baseline="0" dirty="0">
                <a:solidFill>
                  <a:schemeClr val="tx1"/>
                </a:solidFill>
                <a:effectLst/>
                <a:latin typeface="Segoe UI Light" pitchFamily="34" charset="0"/>
                <a:ea typeface="+mn-ea"/>
                <a:cs typeface="+mn-cs"/>
              </a:rPr>
              <a:t>for open frameworks like</a:t>
            </a:r>
            <a:r>
              <a:rPr lang="en-US" sz="1000" kern="1200" baseline="0" dirty="0">
                <a:solidFill>
                  <a:schemeClr val="tx1"/>
                </a:solidFill>
                <a:effectLst/>
                <a:latin typeface="Segoe UI Light" pitchFamily="34" charset="0"/>
                <a:ea typeface="+mn-ea"/>
                <a:cs typeface="+mn-cs"/>
              </a:rPr>
              <a:t> </a:t>
            </a:r>
            <a:r>
              <a:rPr lang="en-US" sz="1000" kern="1200" baseline="0" dirty="0" err="1">
                <a:solidFill>
                  <a:schemeClr val="tx1"/>
                </a:solidFill>
                <a:effectLst/>
                <a:latin typeface="Segoe UI Light" pitchFamily="34" charset="0"/>
                <a:ea typeface="+mn-ea"/>
                <a:cs typeface="+mn-cs"/>
              </a:rPr>
              <a:t>Hadoop</a:t>
            </a:r>
            <a:r>
              <a:rPr lang="en-US" sz="1000" kern="1200" baseline="0" dirty="0">
                <a:solidFill>
                  <a:schemeClr val="tx1"/>
                </a:solidFill>
                <a:effectLst/>
                <a:latin typeface="Segoe UI Light" pitchFamily="34" charset="0"/>
                <a:ea typeface="+mn-ea"/>
                <a:cs typeface="+mn-cs"/>
              </a:rPr>
              <a:t>, web frameworks like </a:t>
            </a:r>
            <a:r>
              <a:rPr lang="en-US" sz="1000" kern="1200" baseline="0" dirty="0" err="1">
                <a:solidFill>
                  <a:schemeClr val="tx1"/>
                </a:solidFill>
                <a:effectLst/>
                <a:latin typeface="Segoe UI Light" pitchFamily="34" charset="0"/>
                <a:ea typeface="+mn-ea"/>
                <a:cs typeface="+mn-cs"/>
              </a:rPr>
              <a:t>Wordpress</a:t>
            </a:r>
            <a:r>
              <a:rPr lang="en-US" sz="1000" kern="1200" baseline="0" dirty="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not only support, but have </a:t>
            </a:r>
            <a:r>
              <a:rPr lang="en-US" sz="1000" b="1" kern="1200" dirty="0">
                <a:solidFill>
                  <a:schemeClr val="tx1"/>
                </a:solidFill>
                <a:effectLst/>
                <a:latin typeface="Segoe UI Light" pitchFamily="34" charset="0"/>
                <a:ea typeface="+mn-ea"/>
                <a:cs typeface="+mn-cs"/>
              </a:rPr>
              <a:t>embraced open technologies</a:t>
            </a:r>
            <a:r>
              <a:rPr lang="en-US" sz="1000" kern="1200" dirty="0">
                <a:solidFill>
                  <a:schemeClr val="tx1"/>
                </a:solidFill>
                <a:effectLst/>
                <a:latin typeface="Segoe UI Light" pitchFamily="34" charset="0"/>
                <a:ea typeface="+mn-ea"/>
                <a:cs typeface="+mn-cs"/>
              </a:rPr>
              <a:t>.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also provide a broad set of services that provide you a good choice.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a:solidFill>
                  <a:schemeClr val="tx1"/>
                </a:solidFill>
                <a:effectLst/>
                <a:latin typeface="Segoe UI Light" pitchFamily="34" charset="0"/>
                <a:ea typeface="+mn-ea"/>
                <a:cs typeface="+mn-cs"/>
              </a:rPr>
              <a:t>not an all or nothing</a:t>
            </a:r>
            <a:r>
              <a:rPr lang="en-US" sz="1000" kern="1200" dirty="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As you take the</a:t>
            </a:r>
            <a:r>
              <a:rPr lang="en-US" sz="1000" kern="1200" baseline="0" dirty="0">
                <a:solidFill>
                  <a:schemeClr val="tx1"/>
                </a:solidFill>
                <a:effectLst/>
                <a:latin typeface="Segoe UI Light" pitchFamily="34" charset="0"/>
                <a:ea typeface="+mn-ea"/>
                <a:cs typeface="+mn-cs"/>
              </a:rPr>
              <a:t> journey into the Cloud, </a:t>
            </a:r>
            <a:r>
              <a:rPr lang="en-US" sz="1000" kern="1200" dirty="0">
                <a:solidFill>
                  <a:schemeClr val="tx1"/>
                </a:solidFill>
                <a:effectLst/>
                <a:latin typeface="Segoe UI Light" pitchFamily="34" charset="0"/>
                <a:ea typeface="+mn-ea"/>
                <a:cs typeface="+mn-cs"/>
              </a:rPr>
              <a:t>you need a secure and trustworthy platform.</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you need someone who’s committed to the Cloud. </a:t>
            </a:r>
          </a:p>
          <a:p>
            <a:endParaRPr lang="en-US" sz="100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Let’s talk about the three things that</a:t>
            </a:r>
            <a:r>
              <a:rPr lang="en-US" sz="1000" b="0" kern="1200" baseline="0" dirty="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in Trust through Transparency. We are</a:t>
            </a:r>
            <a:r>
              <a:rPr lang="en-US" baseline="0" dirty="0"/>
              <a:t> transparent in the following ways:</a:t>
            </a:r>
          </a:p>
          <a:p>
            <a:endParaRPr lang="en-US" baseline="0" dirty="0"/>
          </a:p>
          <a:p>
            <a:pPr marL="228600" indent="-228600">
              <a:buAutoNum type="arabicPeriod"/>
            </a:pPr>
            <a:r>
              <a:rPr lang="en-US" baseline="0" dirty="0"/>
              <a:t>We participate in industry standards like ISO 27001, SSAE16 and Cloud Security Alliance.</a:t>
            </a:r>
          </a:p>
          <a:p>
            <a:pPr marL="228600" indent="-228600">
              <a:buAutoNum type="arabicPeriod"/>
            </a:pPr>
            <a:r>
              <a:rPr lang="en-US" baseline="0" dirty="0"/>
              <a:t>We undertake yearly audits with independent 3</a:t>
            </a:r>
            <a:r>
              <a:rPr lang="en-US" baseline="30000" dirty="0"/>
              <a:t>rd</a:t>
            </a:r>
            <a:r>
              <a:rPr lang="en-US" baseline="0" dirty="0"/>
              <a:t> parties</a:t>
            </a:r>
          </a:p>
          <a:p>
            <a:pPr marL="228600" indent="-228600">
              <a:buAutoNum type="arabicPeriod"/>
            </a:pPr>
            <a:r>
              <a:rPr lang="en-US" baseline="0" dirty="0"/>
              <a:t>We provide a rich set of financially backed monthly SLAs (this differentiates us from other cloud providers like AMZN whose SLAs are fewer and annual). Monthly SLAs are more stringent with less room for error than </a:t>
            </a:r>
            <a:r>
              <a:rPr lang="en-US" baseline="0" dirty="0" err="1"/>
              <a:t>yealy</a:t>
            </a:r>
            <a:r>
              <a:rPr lang="en-US" baseline="0" dirty="0"/>
              <a:t> SLAs</a:t>
            </a:r>
          </a:p>
          <a:p>
            <a:pPr marL="228600" indent="-228600">
              <a:buAutoNum type="arabicPeriod"/>
            </a:pPr>
            <a:r>
              <a:rPr lang="en-US" baseline="0" dirty="0"/>
              <a:t>All of our regulatory compliance and privacy policies are clearly explained in the online portal called Trust Center</a:t>
            </a:r>
          </a:p>
          <a:p>
            <a:pPr marL="228600" indent="-228600">
              <a:buAutoNum type="arabicPeriod"/>
            </a:pPr>
            <a:r>
              <a:rPr lang="en-US" baseline="0" dirty="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Microsoft and Windows Azure, you’re relying on you existing relationship and account team to procure and get support. </a:t>
            </a:r>
          </a:p>
          <a:p>
            <a:endParaRPr lang="en-US" baseline="0" dirty="0"/>
          </a:p>
          <a:p>
            <a:pPr marL="228600" indent="-228600">
              <a:buAutoNum type="arabicPeriod"/>
            </a:pPr>
            <a:r>
              <a:rPr lang="en-US" baseline="0" dirty="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10/7/2019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3495493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840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5380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0034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76072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145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83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56521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1268229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40766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2440710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6084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911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10/7/2019</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1.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738" r:id="rId5"/>
    <p:sldLayoutId id="2147484742" r:id="rId6"/>
    <p:sldLayoutId id="2147484778" r:id="rId7"/>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59.png"/><Relationship Id="rId26" Type="http://schemas.openxmlformats.org/officeDocument/2006/relationships/image" Target="../media/image63.png"/><Relationship Id="rId3" Type="http://schemas.openxmlformats.org/officeDocument/2006/relationships/image" Target="../media/image46.png"/><Relationship Id="rId21" Type="http://schemas.microsoft.com/office/2007/relationships/hdphoto" Target="../media/hdphoto12.wdp"/><Relationship Id="rId34" Type="http://schemas.microsoft.com/office/2007/relationships/hdphoto" Target="../media/hdphoto17.wdp"/><Relationship Id="rId7" Type="http://schemas.openxmlformats.org/officeDocument/2006/relationships/image" Target="../media/image50.png"/><Relationship Id="rId12" Type="http://schemas.openxmlformats.org/officeDocument/2006/relationships/image" Target="../media/image55.png"/><Relationship Id="rId17" Type="http://schemas.microsoft.com/office/2007/relationships/hdphoto" Target="../media/hdphoto10.wdp"/><Relationship Id="rId25" Type="http://schemas.microsoft.com/office/2007/relationships/hdphoto" Target="../media/hdphoto14.wdp"/><Relationship Id="rId33" Type="http://schemas.openxmlformats.org/officeDocument/2006/relationships/image" Target="../media/image68.png"/><Relationship Id="rId38" Type="http://schemas.microsoft.com/office/2007/relationships/hdphoto" Target="../media/hdphoto19.wdp"/><Relationship Id="rId2" Type="http://schemas.openxmlformats.org/officeDocument/2006/relationships/notesSlide" Target="../notesSlides/notesSlide14.xml"/><Relationship Id="rId16" Type="http://schemas.openxmlformats.org/officeDocument/2006/relationships/image" Target="../media/image58.png"/><Relationship Id="rId20" Type="http://schemas.openxmlformats.org/officeDocument/2006/relationships/image" Target="../media/image60.png"/><Relationship Id="rId29" Type="http://schemas.microsoft.com/office/2007/relationships/hdphoto" Target="../media/hdphoto16.wdp"/><Relationship Id="rId1" Type="http://schemas.openxmlformats.org/officeDocument/2006/relationships/slideLayout" Target="../slideLayouts/slideLayout5.xml"/><Relationship Id="rId6" Type="http://schemas.openxmlformats.org/officeDocument/2006/relationships/image" Target="../media/image49.emf"/><Relationship Id="rId11" Type="http://schemas.openxmlformats.org/officeDocument/2006/relationships/image" Target="../media/image54.emf"/><Relationship Id="rId24" Type="http://schemas.openxmlformats.org/officeDocument/2006/relationships/image" Target="../media/image62.png"/><Relationship Id="rId32" Type="http://schemas.openxmlformats.org/officeDocument/2006/relationships/image" Target="../media/image67.png"/><Relationship Id="rId37" Type="http://schemas.openxmlformats.org/officeDocument/2006/relationships/image" Target="../media/image70.png"/><Relationship Id="rId5" Type="http://schemas.openxmlformats.org/officeDocument/2006/relationships/image" Target="../media/image48.png"/><Relationship Id="rId15" Type="http://schemas.microsoft.com/office/2007/relationships/hdphoto" Target="../media/hdphoto9.wdp"/><Relationship Id="rId23" Type="http://schemas.microsoft.com/office/2007/relationships/hdphoto" Target="../media/hdphoto13.wdp"/><Relationship Id="rId28" Type="http://schemas.openxmlformats.org/officeDocument/2006/relationships/image" Target="../media/image64.png"/><Relationship Id="rId36" Type="http://schemas.microsoft.com/office/2007/relationships/hdphoto" Target="../media/hdphoto18.wdp"/><Relationship Id="rId10" Type="http://schemas.openxmlformats.org/officeDocument/2006/relationships/image" Target="../media/image53.png"/><Relationship Id="rId19" Type="http://schemas.microsoft.com/office/2007/relationships/hdphoto" Target="../media/hdphoto11.wdp"/><Relationship Id="rId31" Type="http://schemas.openxmlformats.org/officeDocument/2006/relationships/image" Target="../media/image66.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1.png"/><Relationship Id="rId27" Type="http://schemas.microsoft.com/office/2007/relationships/hdphoto" Target="../media/hdphoto15.wdp"/><Relationship Id="rId30" Type="http://schemas.openxmlformats.org/officeDocument/2006/relationships/image" Target="../media/image65.png"/><Relationship Id="rId35"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microsoft.com/office/2007/relationships/hdphoto" Target="../media/hdphoto10.wdp"/><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5.xml"/><Relationship Id="rId16" Type="http://schemas.openxmlformats.org/officeDocument/2006/relationships/image" Target="../media/image67.png"/><Relationship Id="rId20" Type="http://schemas.microsoft.com/office/2007/relationships/hdphoto" Target="../media/hdphoto12.wdp"/><Relationship Id="rId1" Type="http://schemas.openxmlformats.org/officeDocument/2006/relationships/slideLayout" Target="../slideLayouts/slideLayout5.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png"/><Relationship Id="rId15"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0.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65.png"/><Relationship Id="rId22" Type="http://schemas.microsoft.com/office/2007/relationships/hdphoto" Target="../media/hdphoto15.wdp"/></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5.png"/><Relationship Id="rId18" Type="http://schemas.openxmlformats.org/officeDocument/2006/relationships/image" Target="../media/image68.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6.png"/><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49.emf"/><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67.png"/><Relationship Id="rId10" Type="http://schemas.openxmlformats.org/officeDocument/2006/relationships/image" Target="../media/image54.emf"/><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4.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microsoft.com/office/2007/relationships/hdphoto" Target="../media/hdphoto7.wdp"/><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8.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27.png"/><Relationship Id="rId3" Type="http://schemas.openxmlformats.org/officeDocument/2006/relationships/image" Target="../media/image16.png"/><Relationship Id="rId21" Type="http://schemas.microsoft.com/office/2007/relationships/hdphoto" Target="../media/hdphoto5.wdp"/><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28.emf"/><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012859"/>
          </a:xfrm>
        </p:spPr>
        <p:txBody>
          <a:bodyPr/>
          <a:lstStyle/>
          <a:p>
            <a:r>
              <a:rPr lang="en-US" sz="6000" dirty="0"/>
              <a:t>Microsoft Azure </a:t>
            </a:r>
            <a:br>
              <a:rPr lang="en-US" sz="6000" dirty="0"/>
            </a:br>
            <a:r>
              <a:rPr lang="en-US" sz="2400" dirty="0"/>
              <a:t> </a:t>
            </a:r>
            <a:br>
              <a:rPr lang="en-US" sz="6000"/>
            </a:b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Messenger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and MSN</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Windows Update </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year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Windows Azure AD</a:t>
            </a: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Unparalleled experience in online security</a:t>
            </a: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WHAT IS AZURE..?</a:t>
            </a: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Microsoft Azure delivers.</a:t>
            </a: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Open, Broad, Flexible</a:t>
            </a: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ready by design.</a:t>
            </a: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aas paas saas comparison">
            <a:extLst>
              <a:ext uri="{FF2B5EF4-FFF2-40B4-BE49-F238E27FC236}">
                <a16:creationId xmlns:a16="http://schemas.microsoft.com/office/drawing/2014/main" id="{C10267DD-3BC6-41B5-9EC9-817D72A3E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0"/>
            <a:ext cx="9436100"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181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aas paas saas comparison">
            <a:extLst>
              <a:ext uri="{FF2B5EF4-FFF2-40B4-BE49-F238E27FC236}">
                <a16:creationId xmlns:a16="http://schemas.microsoft.com/office/drawing/2014/main" id="{D12DFBB7-A467-4E50-A132-5BCED7878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063" y="844550"/>
            <a:ext cx="66103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208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40+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cloud </a:t>
            </a:r>
            <a:br>
              <a:rPr lang="en-US" sz="800" spc="-50" dirty="0">
                <a:gradFill>
                  <a:gsLst>
                    <a:gs pos="2917">
                      <a:srgbClr val="000000"/>
                    </a:gs>
                    <a:gs pos="30000">
                      <a:srgbClr val="000000"/>
                    </a:gs>
                  </a:gsLst>
                  <a:lin ang="5400000" scaled="0"/>
                </a:gradFill>
              </a:rPr>
            </a:br>
            <a:r>
              <a:rPr lang="en-US" sz="800" spc="-50" dirty="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br>
              <a:rPr lang="en-US" sz="900" dirty="0">
                <a:gradFill>
                  <a:gsLst>
                    <a:gs pos="0">
                      <a:srgbClr val="FFFFFF"/>
                    </a:gs>
                    <a:gs pos="100000">
                      <a:srgbClr val="FFFFFF"/>
                    </a:gs>
                  </a:gsLst>
                  <a:lin ang="5400000" scaled="0"/>
                </a:gradFill>
              </a:rPr>
            </a:br>
            <a:r>
              <a:rPr lang="en-US" sz="900" dirty="0">
                <a:gradFill>
                  <a:gsLst>
                    <a:gs pos="0">
                      <a:srgbClr val="FFFFFF"/>
                    </a:gs>
                    <a:gs pos="100000">
                      <a:srgbClr val="FFFFFF"/>
                    </a:gs>
                  </a:gsLst>
                  <a:lin ang="5400000" scaled="0"/>
                </a:gradFill>
              </a:rPr>
              <a:t>network</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app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infrastructure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a:gradFill>
                  <a:gsLst>
                    <a:gs pos="2917">
                      <a:schemeClr val="tx2"/>
                    </a:gs>
                    <a:gs pos="30000">
                      <a:schemeClr val="tx2"/>
                    </a:gs>
                  </a:gsLst>
                  <a:lin ang="5400000" scaled="0"/>
                </a:gradFill>
                <a:latin typeface="+mj-lt"/>
              </a:rPr>
              <a:t>Azure datacenters,</a:t>
            </a:r>
          </a:p>
          <a:p>
            <a:pPr algn="ctr">
              <a:lnSpc>
                <a:spcPct val="90000"/>
              </a:lnSpc>
            </a:pPr>
            <a:r>
              <a:rPr lang="en-US" sz="2800" spc="-50" dirty="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I/O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p>
            <a:p>
              <a:pPr algn="r" defTabSz="932595">
                <a:spcBef>
                  <a:spcPts val="600"/>
                </a:spcBef>
                <a:defRPr/>
              </a:pPr>
              <a:r>
                <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a:latin typeface="Segoe UI" pitchFamily="34" charset="0"/>
                <a:ea typeface="Segoe UI" pitchFamily="34" charset="0"/>
                <a:cs typeface="Segoe UI" pitchFamily="34" charset="0"/>
              </a:rPr>
              <a:t>Storage</a:t>
            </a:r>
          </a:p>
          <a:p>
            <a:pPr defTabSz="932595">
              <a:defRPr/>
            </a:pPr>
            <a:r>
              <a:rPr lang="en-US" sz="1400" kern="0" dirty="0">
                <a:latin typeface="Segoe UI" pitchFamily="34" charset="0"/>
                <a:ea typeface="Segoe UI" pitchFamily="34" charset="0"/>
                <a:cs typeface="Segoe UI" pitchFamily="34" charset="0"/>
              </a:rPr>
              <a:t>Opportunity</a:t>
            </a: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a:t>Why </a:t>
            </a:r>
            <a:r>
              <a:rPr lang="en-US" sz="4800"/>
              <a:t>consider the cloud</a:t>
            </a:r>
            <a:r>
              <a:rPr lang="en-US" sz="4800" dirty="0"/>
              <a:t>?</a:t>
            </a:r>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a:gradFill>
                  <a:gsLst>
                    <a:gs pos="36283">
                      <a:schemeClr val="tx2"/>
                    </a:gs>
                    <a:gs pos="28000">
                      <a:schemeClr val="tx2"/>
                    </a:gs>
                  </a:gsLst>
                  <a:lin ang="5400000" scaled="0"/>
                </a:gradFill>
                <a:latin typeface="+mj-lt"/>
              </a:rPr>
              <a:t>10 Trillion Objects</a:t>
            </a: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spc="-50" dirty="0">
                <a:gradFill>
                  <a:gsLst>
                    <a:gs pos="2917">
                      <a:srgbClr val="00188F"/>
                    </a:gs>
                    <a:gs pos="95000">
                      <a:srgbClr val="00188F"/>
                    </a:gs>
                  </a:gsLst>
                  <a:lin ang="5400000" scaled="0"/>
                </a:gradFill>
              </a:rPr>
              <a:t>– </a:t>
            </a:r>
            <a:r>
              <a:rPr lang="en-US" sz="1600" spc="-50" dirty="0" err="1">
                <a:gradFill>
                  <a:gsLst>
                    <a:gs pos="2917">
                      <a:srgbClr val="00188F"/>
                    </a:gs>
                    <a:gs pos="95000">
                      <a:srgbClr val="00188F"/>
                    </a:gs>
                  </a:gsLst>
                  <a:lin ang="5400000" scaled="0"/>
                </a:gradFill>
              </a:rPr>
              <a:t>Nasuni</a:t>
            </a:r>
            <a:r>
              <a:rPr lang="en-US" sz="1600" spc="-50" dirty="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a:gradFill>
                  <a:gsLst>
                    <a:gs pos="2917">
                      <a:schemeClr val="tx2"/>
                    </a:gs>
                    <a:gs pos="30000">
                      <a:schemeClr val="tx2"/>
                    </a:gs>
                  </a:gsLst>
                  <a:lin ang="5400000" scaled="0"/>
                </a:gradFill>
              </a:rPr>
              <a:t>Microsoft Azure Storage</a:t>
            </a: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data</a:t>
            </a:r>
          </a:p>
          <a:p>
            <a:pPr algn="l">
              <a:spcAft>
                <a:spcPts val="400"/>
              </a:spcAft>
            </a:pPr>
            <a:r>
              <a:rPr lang="en-US" sz="2000" b="0" dirty="0">
                <a:solidFill>
                  <a:schemeClr val="bg1">
                    <a:lumMod val="50000"/>
                  </a:schemeClr>
                </a:solidFill>
                <a:latin typeface="+mn-lt"/>
              </a:rPr>
              <a:t>Financially backed  SLAs</a:t>
            </a:r>
          </a:p>
          <a:p>
            <a:pPr algn="l">
              <a:spcAft>
                <a:spcPts val="400"/>
              </a:spcAft>
            </a:pPr>
            <a:r>
              <a:rPr lang="en-US" sz="2000" b="0" dirty="0">
                <a:solidFill>
                  <a:schemeClr val="bg1">
                    <a:lumMod val="50000"/>
                  </a:schemeClr>
                </a:solidFill>
                <a:latin typeface="+mn-lt"/>
              </a:rPr>
              <a:t>Storage for objects, tables, drives</a:t>
            </a:r>
          </a:p>
          <a:p>
            <a:pPr algn="l">
              <a:spcAft>
                <a:spcPts val="400"/>
              </a:spcAft>
            </a:pPr>
            <a:r>
              <a:rPr lang="en-US" sz="2000" b="0" dirty="0">
                <a:solidFill>
                  <a:schemeClr val="bg1">
                    <a:lumMod val="50000"/>
                  </a:schemeClr>
                </a:solidFill>
                <a:latin typeface="+mn-lt"/>
              </a:rPr>
              <a:t>Supports REST APIs</a:t>
            </a: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a:gradFill>
                  <a:gsLst>
                    <a:gs pos="61947">
                      <a:srgbClr val="FFFFFF"/>
                    </a:gs>
                    <a:gs pos="44000">
                      <a:srgbClr val="FFFFFF"/>
                    </a:gs>
                  </a:gsLst>
                  <a:lin ang="5400000" scaled="0"/>
                </a:gradFill>
              </a:rPr>
              <a:t>&gt; 400 miles</a:t>
            </a: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solidFill>
                  <a:srgbClr val="FFFFFF"/>
                </a:solidFill>
              </a:rPr>
              <a:t>Microsoft Azure Storage</a:t>
            </a:r>
          </a:p>
          <a:p>
            <a:r>
              <a:rPr lang="en-US" sz="2800" b="0" dirty="0">
                <a:solidFill>
                  <a:srgbClr val="FFFFFF"/>
                </a:solidFill>
              </a:rPr>
              <a:t>Defend against regional disasters.</a:t>
            </a: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recover your data</a:t>
            </a: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using 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backup </a:t>
            </a:r>
          </a:p>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to 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rgbClr val="00188F"/>
                    </a:gs>
                    <a:gs pos="30000">
                      <a:srgbClr val="00188F"/>
                    </a:gs>
                  </a:gsLst>
                  <a:lin ang="5400000" scaled="0"/>
                </a:gradFill>
                <a:latin typeface="Segoe UI Light"/>
              </a:rPr>
              <a:t>Microsoft SQL Server</a:t>
            </a: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a:solidFill>
                  <a:schemeClr val="bg1">
                    <a:lumMod val="50000"/>
                  </a:schemeClr>
                </a:solidFill>
              </a:rPr>
              <a:t> Center Data Protection Manager</a:t>
            </a:r>
          </a:p>
          <a:p>
            <a:pPr>
              <a:lnSpc>
                <a:spcPct val="90000"/>
              </a:lnSpc>
              <a:spcAft>
                <a:spcPts val="400"/>
              </a:spcAft>
            </a:pPr>
            <a:r>
              <a:rPr lang="en-US" sz="2000" spc="-50" dirty="0">
                <a:solidFill>
                  <a:schemeClr val="bg1">
                    <a:lumMod val="50000"/>
                  </a:schemeClr>
                </a:solidFill>
              </a:rPr>
              <a:t>Backup and recover files/folders from Windows Server 2012 SP1</a:t>
            </a: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chemeClr val="tx2"/>
                    </a:gs>
                    <a:gs pos="30000">
                      <a:schemeClr val="tx2"/>
                    </a:gs>
                  </a:gsLst>
                  <a:lin ang="5400000" scaled="0"/>
                </a:gradFill>
                <a:latin typeface="+mj-lt"/>
              </a:rPr>
              <a:t>Microsoft Azure Backup</a:t>
            </a: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recover your data</a:t>
            </a:r>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Simple, familiar, integrated</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and recovery</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Easy set up</a:t>
            </a: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Essentials</a:t>
            </a:r>
          </a:p>
          <a:p>
            <a:r>
              <a:rPr lang="en-US" dirty="0">
                <a:ln w="12700">
                  <a:noFill/>
                </a:ln>
                <a:gradFill>
                  <a:gsLst>
                    <a:gs pos="0">
                      <a:srgbClr val="FFFFFF"/>
                    </a:gs>
                    <a:gs pos="83000">
                      <a:srgbClr val="FFFFFF"/>
                    </a:gs>
                  </a:gsLst>
                  <a:lin ang="5400000" scaled="1"/>
                </a:gradFill>
              </a:rPr>
              <a:t>Windows Server 2008 R2 (SP1)</a:t>
            </a:r>
          </a:p>
          <a:p>
            <a:endParaRPr lang="en-US" dirty="0">
              <a:ln w="12700">
                <a:noFill/>
              </a:ln>
              <a:gradFill>
                <a:gsLst>
                  <a:gs pos="0">
                    <a:srgbClr val="FFFFFF"/>
                  </a:gs>
                  <a:gs pos="83000">
                    <a:srgbClr val="FFFFFF"/>
                  </a:gs>
                </a:gsLst>
                <a:lin ang="5400000" scaled="1"/>
              </a:gradFill>
            </a:endParaRPr>
          </a:p>
          <a:p>
            <a:br>
              <a:rPr lang="en-US" dirty="0">
                <a:ln w="12700">
                  <a:noFill/>
                </a:ln>
                <a:gradFill>
                  <a:gsLst>
                    <a:gs pos="0">
                      <a:srgbClr val="FFFFFF"/>
                    </a:gs>
                    <a:gs pos="83000">
                      <a:srgbClr val="FFFFFF"/>
                    </a:gs>
                  </a:gsLst>
                  <a:lin ang="5400000" scaled="1"/>
                </a:gradFill>
              </a:rPr>
            </a:br>
            <a:r>
              <a:rPr lang="en-US" dirty="0">
                <a:ln w="12700">
                  <a:noFill/>
                </a:ln>
                <a:gradFill>
                  <a:gsLst>
                    <a:gs pos="0">
                      <a:srgbClr val="FFFFFF"/>
                    </a:gs>
                    <a:gs pos="83000">
                      <a:srgbClr val="FFFFFF"/>
                    </a:gs>
                  </a:gsLst>
                  <a:lin ang="5400000" scaled="1"/>
                </a:gradFill>
              </a:rPr>
              <a:t>System 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innovation presents challenges for 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security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and 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with my existing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IT 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my heterogeneous,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complex IT landscape?</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Microsoft Azure</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fundamentals</a:t>
              </a: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On-premises </a:t>
              </a:r>
              <a:br>
                <a:rPr lang="en-US" sz="2200" dirty="0">
                  <a:gradFill>
                    <a:gsLst>
                      <a:gs pos="0">
                        <a:srgbClr val="FFFFFF"/>
                      </a:gs>
                      <a:gs pos="100000">
                        <a:srgbClr val="FFFFFF"/>
                      </a:gs>
                    </a:gsLst>
                    <a:lin ang="5400000" scaled="0"/>
                  </a:gradFill>
                  <a:latin typeface="Segoe UI Light"/>
                </a:rPr>
              </a:br>
              <a:r>
                <a:rPr lang="en-US" sz="2200" dirty="0">
                  <a:gradFill>
                    <a:gsLst>
                      <a:gs pos="0">
                        <a:srgbClr val="FFFFFF"/>
                      </a:gs>
                      <a:gs pos="100000">
                        <a:srgbClr val="FFFFFF"/>
                      </a:gs>
                    </a:gsLst>
                    <a:lin ang="5400000" scaled="0"/>
                  </a:gradFill>
                  <a:latin typeface="Segoe UI Light"/>
                </a:rPr>
                <a:t>AND Cloud</a:t>
              </a: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and Flexible</a:t>
              </a: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7</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br>
                <a:rPr lang="en-US" sz="2400" dirty="0">
                  <a:gradFill>
                    <a:gsLst>
                      <a:gs pos="0">
                        <a:srgbClr val="FFFFFF"/>
                      </a:gs>
                      <a:gs pos="100000">
                        <a:srgbClr val="FFFFFF"/>
                      </a:gs>
                    </a:gsLst>
                    <a:lin ang="5400000" scaled="0"/>
                  </a:gradFill>
                  <a:latin typeface="Segoe UI Light"/>
                </a:rPr>
              </a:br>
              <a:r>
                <a:rPr lang="en-US" sz="2400" dirty="0">
                  <a:gradFill>
                    <a:gsLst>
                      <a:gs pos="0">
                        <a:srgbClr val="FFFFFF"/>
                      </a:gs>
                      <a:gs pos="100000">
                        <a:srgbClr val="FFFFFF"/>
                      </a:gs>
                    </a:gsLst>
                    <a:lin ang="5400000" scaled="0"/>
                  </a:gradFill>
                  <a:latin typeface="Segoe UI Light"/>
                </a:rPr>
                <a:t>and Flexible</a:t>
              </a: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Trust through transparency</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Service dashboard</a:t>
            </a: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9</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Count on your existing relationship</a:t>
            </a: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FF1FAB0DEDE9AF4ABA57B67AF4A9F321" PreviousValue="false"/>
</file>

<file path=customXml/itemProps1.xml><?xml version="1.0" encoding="utf-8"?>
<ds:datastoreItem xmlns:ds="http://schemas.openxmlformats.org/officeDocument/2006/customXml" ds:itemID="{0238BFC1-1ECD-4C82-A19D-350AD899CD92}">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http://purl.org/dc/elements/1.1/"/>
    <ds:schemaRef ds:uri="http://schemas.microsoft.com/sharepoint/v3"/>
    <ds:schemaRef ds:uri="http://purl.org/dc/dcmitype/"/>
    <ds:schemaRef ds:uri="http://schemas.openxmlformats.org/package/2006/metadata/core-properties"/>
    <ds:schemaRef ds:uri="http://schemas.microsoft.com/sharepoint/v4"/>
    <ds:schemaRef ds:uri="7b813d5f-7206-4d46-95a5-a58185f478af"/>
    <ds:schemaRef ds:uri="230e9df3-be65-4c73-a93b-d1236ebd677e"/>
    <ds:schemaRef ds:uri="4e240d41-6d38-4eac-9584-b3f543b50010"/>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D5751E8D-AFC2-4683-9129-F36CFC8BB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66571D6-5B8E-4B68-BCF1-A6F7573A74B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0</TotalTime>
  <Words>5638</Words>
  <Application>Microsoft Office PowerPoint</Application>
  <PresentationFormat>Custom</PresentationFormat>
  <Paragraphs>566</Paragraphs>
  <Slides>25</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Consolas</vt:lpstr>
      <vt:lpstr>Segoe UI</vt:lpstr>
      <vt:lpstr>Segoe UI Light</vt:lpstr>
      <vt:lpstr>Segoe UI Semibold</vt:lpstr>
      <vt:lpstr>Verdana</vt:lpstr>
      <vt:lpstr>Wingdings</vt:lpstr>
      <vt:lpstr>3-30070_Windows_Server_Management_Marketing_Template_16x9</vt:lpstr>
      <vt:lpstr>1_3-30070_Windows_Server_Management_Marketing_Template_16x9</vt:lpstr>
      <vt:lpstr>2_5-30550_MGX_FY15_Breakout_LIGHT_Template</vt:lpstr>
      <vt:lpstr>Microsoft Azure    </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Ritesh Modi</dc:creator>
  <cp:keywords/>
  <cp:lastModifiedBy>Ritesh Modi</cp:lastModifiedBy>
  <cp:revision>986</cp:revision>
  <cp:lastPrinted>2013-03-26T17:37:02Z</cp:lastPrinted>
  <dcterms:created xsi:type="dcterms:W3CDTF">2012-12-13T20:38:06Z</dcterms:created>
  <dcterms:modified xsi:type="dcterms:W3CDTF">2019-10-07T05:59:56Z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